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320B6-F6B6-43E3-AA03-63377883935E}" type="datetimeFigureOut">
              <a:rPr lang="nl-NL" smtClean="0"/>
              <a:t>15-2-2016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7B24-B16B-4C7B-9890-318C15B0319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320B6-F6B6-43E3-AA03-63377883935E}" type="datetimeFigureOut">
              <a:rPr lang="nl-NL" smtClean="0"/>
              <a:t>15-2-2016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7B24-B16B-4C7B-9890-318C15B0319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320B6-F6B6-43E3-AA03-63377883935E}" type="datetimeFigureOut">
              <a:rPr lang="nl-NL" smtClean="0"/>
              <a:t>15-2-2016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7B24-B16B-4C7B-9890-318C15B0319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320B6-F6B6-43E3-AA03-63377883935E}" type="datetimeFigureOut">
              <a:rPr lang="nl-NL" smtClean="0"/>
              <a:t>15-2-2016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7B24-B16B-4C7B-9890-318C15B0319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320B6-F6B6-43E3-AA03-63377883935E}" type="datetimeFigureOut">
              <a:rPr lang="nl-NL" smtClean="0"/>
              <a:t>15-2-2016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7B24-B16B-4C7B-9890-318C15B0319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320B6-F6B6-43E3-AA03-63377883935E}" type="datetimeFigureOut">
              <a:rPr lang="nl-NL" smtClean="0"/>
              <a:t>15-2-2016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7B24-B16B-4C7B-9890-318C15B0319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320B6-F6B6-43E3-AA03-63377883935E}" type="datetimeFigureOut">
              <a:rPr lang="nl-NL" smtClean="0"/>
              <a:t>15-2-2016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7B24-B16B-4C7B-9890-318C15B0319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320B6-F6B6-43E3-AA03-63377883935E}" type="datetimeFigureOut">
              <a:rPr lang="nl-NL" smtClean="0"/>
              <a:t>15-2-2016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7B24-B16B-4C7B-9890-318C15B0319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320B6-F6B6-43E3-AA03-63377883935E}" type="datetimeFigureOut">
              <a:rPr lang="nl-NL" smtClean="0"/>
              <a:t>15-2-2016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7B24-B16B-4C7B-9890-318C15B0319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320B6-F6B6-43E3-AA03-63377883935E}" type="datetimeFigureOut">
              <a:rPr lang="nl-NL" smtClean="0"/>
              <a:t>15-2-2016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7B24-B16B-4C7B-9890-318C15B0319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320B6-F6B6-43E3-AA03-63377883935E}" type="datetimeFigureOut">
              <a:rPr lang="nl-NL" smtClean="0"/>
              <a:t>15-2-2016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7B24-B16B-4C7B-9890-318C15B0319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20B6-F6B6-43E3-AA03-63377883935E}" type="datetimeFigureOut">
              <a:rPr lang="nl-NL" smtClean="0"/>
              <a:t>15-2-2016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07B24-B16B-4C7B-9890-318C15B0319B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-O5UWiNtxQ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Hoofdstuk 9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Paragraaf 2</a:t>
            </a:r>
          </a:p>
          <a:p>
            <a:r>
              <a:rPr lang="nl-NL" dirty="0" smtClean="0"/>
              <a:t>‘Nationalisme’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Kenmerkend aspect: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nl-NL" dirty="0" smtClean="0"/>
              <a:t>	De opkomst van politiek-maatschappelijke stromingen: liberalisme, </a:t>
            </a:r>
            <a:r>
              <a:rPr lang="nl-NL" b="1" dirty="0" smtClean="0">
                <a:solidFill>
                  <a:srgbClr val="FF0000"/>
                </a:solidFill>
              </a:rPr>
              <a:t>nationalisme</a:t>
            </a:r>
            <a:r>
              <a:rPr lang="nl-NL" dirty="0" smtClean="0"/>
              <a:t>, socialisme, confessionalisme en feminisme. 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 smtClean="0"/>
              <a:t>	</a:t>
            </a:r>
            <a:r>
              <a:rPr lang="nl-NL" i="1" dirty="0" smtClean="0"/>
              <a:t>Je moet dus weten dat in deze periode (19</a:t>
            </a:r>
            <a:r>
              <a:rPr lang="nl-NL" i="1" baseline="30000" dirty="0" smtClean="0"/>
              <a:t>e</a:t>
            </a:r>
            <a:r>
              <a:rPr lang="nl-NL" i="1" dirty="0" smtClean="0"/>
              <a:t> eeuw) politiek-maatschappelijke stromingen ontstonden en dat het nationalisme er daar een van was. Je moet de kenmerken van het nationalisme goed kennen. </a:t>
            </a:r>
            <a:endParaRPr lang="nl-NL" i="1" dirty="0"/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Maak een </a:t>
            </a:r>
            <a:r>
              <a:rPr lang="nl-NL" dirty="0" err="1" smtClean="0"/>
              <a:t>mindmap</a:t>
            </a:r>
            <a:r>
              <a:rPr lang="nl-NL" dirty="0" smtClean="0"/>
              <a:t>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Wat weet je al van het nationalisme? </a:t>
            </a:r>
          </a:p>
          <a:p>
            <a:pPr>
              <a:buNone/>
            </a:pPr>
            <a:r>
              <a:rPr lang="nl-NL" dirty="0" smtClean="0"/>
              <a:t>Schrijf kenmerken op en probeer hier verbanden tussen te leggen. </a:t>
            </a:r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Nationalisme, kenmerken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 fontScale="77500" lnSpcReduction="20000"/>
          </a:bodyPr>
          <a:lstStyle/>
          <a:p>
            <a:r>
              <a:rPr lang="nl-NL" dirty="0" smtClean="0"/>
              <a:t>Opkomst 19</a:t>
            </a:r>
            <a:r>
              <a:rPr lang="nl-NL" baseline="30000" dirty="0" smtClean="0"/>
              <a:t>e</a:t>
            </a:r>
            <a:r>
              <a:rPr lang="nl-NL" dirty="0" smtClean="0"/>
              <a:t> eeuw </a:t>
            </a:r>
            <a:r>
              <a:rPr lang="nl-NL" dirty="0" err="1" smtClean="0"/>
              <a:t>o.i.v</a:t>
            </a:r>
            <a:r>
              <a:rPr lang="nl-NL" dirty="0" smtClean="0"/>
              <a:t>. de politieke veranderingen van de 18</a:t>
            </a:r>
            <a:r>
              <a:rPr lang="nl-NL" baseline="30000" dirty="0" smtClean="0"/>
              <a:t>e</a:t>
            </a:r>
            <a:r>
              <a:rPr lang="nl-NL" dirty="0" smtClean="0"/>
              <a:t>/19</a:t>
            </a:r>
            <a:r>
              <a:rPr lang="nl-NL" baseline="30000" dirty="0" smtClean="0"/>
              <a:t>e</a:t>
            </a:r>
            <a:r>
              <a:rPr lang="nl-NL" dirty="0" smtClean="0"/>
              <a:t> eeuw </a:t>
            </a:r>
            <a:r>
              <a:rPr lang="nl-NL" sz="1800" dirty="0" smtClean="0"/>
              <a:t>(volk kreeg toen meer macht = democratische revoluties)</a:t>
            </a:r>
            <a:r>
              <a:rPr lang="nl-NL" dirty="0" smtClean="0"/>
              <a:t> werd het volk steeds belangrijker. </a:t>
            </a:r>
          </a:p>
          <a:p>
            <a:r>
              <a:rPr lang="nl-NL" dirty="0" smtClean="0"/>
              <a:t>Natie = volk. Uitgangspunt van het nationalisme is dat het volk het belangrijkste is. </a:t>
            </a:r>
          </a:p>
          <a:p>
            <a:r>
              <a:rPr lang="nl-NL" dirty="0" smtClean="0"/>
              <a:t>Sterke voorliefde voor de cultuur van het eigen volk. </a:t>
            </a:r>
          </a:p>
          <a:p>
            <a:r>
              <a:rPr lang="nl-NL" dirty="0" smtClean="0"/>
              <a:t>Het volk heeft recht op een eigen –nationale- staat.</a:t>
            </a:r>
          </a:p>
          <a:p>
            <a:r>
              <a:rPr lang="nl-NL" dirty="0" smtClean="0"/>
              <a:t>Nationalisme in de kunst: beelden / schilderijen/ verhalen van helden uit het eigen volk.</a:t>
            </a:r>
          </a:p>
          <a:p>
            <a:r>
              <a:rPr lang="nl-NL" dirty="0" smtClean="0"/>
              <a:t>Nationalisme in onderwijs: eigen taal belangrijkste, vaderlandse geschiedenis.</a:t>
            </a:r>
          </a:p>
          <a:p>
            <a:r>
              <a:rPr lang="nl-NL" dirty="0" smtClean="0"/>
              <a:t>Nationalisme in de economie: protectionisme, moderne industrie en technologie promoten / pronken, hebben van kolonies. </a:t>
            </a:r>
          </a:p>
          <a:p>
            <a:r>
              <a:rPr lang="nl-NL" dirty="0" smtClean="0"/>
              <a:t>militarisme (verheerlijking leger</a:t>
            </a:r>
            <a:r>
              <a:rPr lang="nl-NL" dirty="0" smtClean="0"/>
              <a:t>) </a:t>
            </a:r>
            <a:r>
              <a:rPr lang="nl-NL" dirty="0"/>
              <a:t>(voorbeeld van nu: </a:t>
            </a:r>
            <a:r>
              <a:rPr lang="nl-NL" dirty="0">
                <a:hlinkClick r:id="rId2"/>
              </a:rPr>
              <a:t>https://</a:t>
            </a:r>
            <a:r>
              <a:rPr lang="nl-NL" smtClean="0">
                <a:hlinkClick r:id="rId2"/>
              </a:rPr>
              <a:t>www.youtube.com/watch?v=x-O5UWiNtxQ</a:t>
            </a:r>
            <a:r>
              <a:rPr lang="nl-NL" smtClean="0"/>
              <a:t> )</a:t>
            </a:r>
            <a:endParaRPr lang="nl-NL" dirty="0" smtClean="0"/>
          </a:p>
          <a:p>
            <a:pPr>
              <a:buNone/>
            </a:pPr>
            <a:endParaRPr lang="nl-NL" dirty="0"/>
          </a:p>
        </p:txBody>
      </p:sp>
      <p:sp>
        <p:nvSpPr>
          <p:cNvPr id="4" name="Explosie 1 3"/>
          <p:cNvSpPr/>
          <p:nvPr/>
        </p:nvSpPr>
        <p:spPr>
          <a:xfrm>
            <a:off x="6444208" y="188640"/>
            <a:ext cx="2520280" cy="141277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 smtClean="0"/>
              <a:t>Ook wel: patriottisme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Voorbeeld: Duitsland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Voor 1871: Duitsland is een lappendeken van losse staatjes en staten. </a:t>
            </a:r>
          </a:p>
          <a:p>
            <a:r>
              <a:rPr lang="nl-NL" dirty="0" smtClean="0"/>
              <a:t>Vanaf 1871 (na het winnen van de Frans-Duitse oorlog) = Duitsland een </a:t>
            </a:r>
            <a:r>
              <a:rPr lang="nl-NL" b="1" dirty="0" smtClean="0">
                <a:solidFill>
                  <a:srgbClr val="FF0000"/>
                </a:solidFill>
              </a:rPr>
              <a:t>eenheidsstaat </a:t>
            </a:r>
            <a:r>
              <a:rPr lang="nl-NL" dirty="0" smtClean="0"/>
              <a:t>geworden. </a:t>
            </a:r>
          </a:p>
          <a:p>
            <a:r>
              <a:rPr lang="nl-NL" dirty="0" smtClean="0"/>
              <a:t>Deze eenheidsstaat was een keizerrijk. De voormalige koning van Pruissen (een belangrijke staat) werd de keizer van het nieuwe Duitse keizerrijk. </a:t>
            </a:r>
          </a:p>
          <a:p>
            <a:r>
              <a:rPr lang="nl-NL" dirty="0" smtClean="0"/>
              <a:t>Nationalistische gevoelens speelden een grote rol in Duitsland.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492896"/>
            <a:ext cx="6336704" cy="411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66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Examenvraag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NL" dirty="0" smtClean="0"/>
              <a:t>De </a:t>
            </a:r>
            <a:r>
              <a:rPr lang="nl-NL" dirty="0"/>
              <a:t>historische figuur Arminius is vanaf </a:t>
            </a:r>
            <a:r>
              <a:rPr lang="nl-NL" dirty="0" smtClean="0"/>
              <a:t>de </a:t>
            </a:r>
          </a:p>
          <a:p>
            <a:pPr>
              <a:buNone/>
            </a:pPr>
            <a:r>
              <a:rPr lang="nl-NL" smtClean="0"/>
              <a:t>negentiende </a:t>
            </a:r>
            <a:r>
              <a:rPr lang="nl-NL" dirty="0"/>
              <a:t>eeuw in de </a:t>
            </a:r>
            <a:r>
              <a:rPr lang="nl-NL" dirty="0" smtClean="0"/>
              <a:t>Duitse </a:t>
            </a:r>
            <a:r>
              <a:rPr lang="nl-NL" smtClean="0"/>
              <a:t>geschiedenis </a:t>
            </a:r>
          </a:p>
          <a:p>
            <a:pPr>
              <a:buNone/>
            </a:pPr>
            <a:r>
              <a:rPr lang="nl-NL" smtClean="0"/>
              <a:t>telkens </a:t>
            </a:r>
            <a:r>
              <a:rPr lang="nl-NL" dirty="0"/>
              <a:t>op een andere manier gebruikt.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Noem </a:t>
            </a:r>
            <a:r>
              <a:rPr lang="nl-NL" dirty="0"/>
              <a:t>bij bron een kenmerkend aspect van die tijd en leg uit wat dit kenmerkende aspect te maken heeft met de weergave van Arminius in de bron.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7740352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005064"/>
            <a:ext cx="774035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Antwoord examenvraag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smtClean="0"/>
              <a:t>	Zijn </a:t>
            </a:r>
            <a:r>
              <a:rPr lang="nl-NL" dirty="0"/>
              <a:t>standbeeld/voorbeeld moet groot worden </a:t>
            </a:r>
            <a:r>
              <a:rPr lang="nl-NL" dirty="0" smtClean="0"/>
              <a:t>neergezet, hij is dus een belangrijk figuur geweest in de Duitse geschiedenis. Er zijn ook veel mensen aanwezig bij de onthulling, dus dat wijst ook op het belang van zijn figuur.</a:t>
            </a:r>
          </a:p>
          <a:p>
            <a:pPr>
              <a:buNone/>
            </a:pPr>
            <a:r>
              <a:rPr lang="nl-NL" dirty="0"/>
              <a:t>	</a:t>
            </a:r>
            <a:r>
              <a:rPr lang="nl-NL" dirty="0" smtClean="0"/>
              <a:t> </a:t>
            </a:r>
            <a:r>
              <a:rPr lang="nl-NL" dirty="0"/>
              <a:t>Het kenmerkend aspect dat hierbij past is ‘de opkomst van het nationalisme' </a:t>
            </a:r>
            <a:r>
              <a:rPr lang="nl-NL" dirty="0" smtClean="0"/>
              <a:t>(2 punten)</a:t>
            </a:r>
            <a:endParaRPr lang="nl-NL" dirty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284</Words>
  <Application>Microsoft Office PowerPoint</Application>
  <PresentationFormat>Diavoorstelling (4:3)</PresentationFormat>
  <Paragraphs>35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Office-thema</vt:lpstr>
      <vt:lpstr>Hoofdstuk 9</vt:lpstr>
      <vt:lpstr>Kenmerkend aspect: </vt:lpstr>
      <vt:lpstr>Maak een mindmap…</vt:lpstr>
      <vt:lpstr>Nationalisme, kenmerken</vt:lpstr>
      <vt:lpstr>Voorbeeld: Duitsland</vt:lpstr>
      <vt:lpstr>Examenvraag</vt:lpstr>
      <vt:lpstr>PowerPoint-presentatie</vt:lpstr>
      <vt:lpstr>Antwoord examenvraag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Hoofdstuk 9</dc:title>
  <dc:creator>Gebruiker</dc:creator>
  <cp:lastModifiedBy>Kristel Biemans</cp:lastModifiedBy>
  <cp:revision>9</cp:revision>
  <dcterms:created xsi:type="dcterms:W3CDTF">2015-09-06T16:21:16Z</dcterms:created>
  <dcterms:modified xsi:type="dcterms:W3CDTF">2016-02-15T11:11:16Z</dcterms:modified>
</cp:coreProperties>
</file>